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9587-A35D-4F22-9265-B439BEEB2E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7D6116-CA96-475A-B212-36DD7A1E8F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9587-A35D-4F22-9265-B439BEEB2E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D6116-CA96-475A-B212-36DD7A1E8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37D6116-CA96-475A-B212-36DD7A1E8F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9587-A35D-4F22-9265-B439BEEB2E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9587-A35D-4F22-9265-B439BEEB2E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37D6116-CA96-475A-B212-36DD7A1E8F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9587-A35D-4F22-9265-B439BEEB2E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7D6116-CA96-475A-B212-36DD7A1E8F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319587-A35D-4F22-9265-B439BEEB2E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D6116-CA96-475A-B212-36DD7A1E8F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9587-A35D-4F22-9265-B439BEEB2E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37D6116-CA96-475A-B212-36DD7A1E8F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9587-A35D-4F22-9265-B439BEEB2E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37D6116-CA96-475A-B212-36DD7A1E8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9587-A35D-4F22-9265-B439BEEB2E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7D6116-CA96-475A-B212-36DD7A1E8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7D6116-CA96-475A-B212-36DD7A1E8F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9587-A35D-4F22-9265-B439BEEB2E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37D6116-CA96-475A-B212-36DD7A1E8F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319587-A35D-4F22-9265-B439BEEB2E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319587-A35D-4F22-9265-B439BEEB2E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7D6116-CA96-475A-B212-36DD7A1E8F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5181600"/>
            <a:ext cx="6400800" cy="1143000"/>
          </a:xfrm>
        </p:spPr>
        <p:txBody>
          <a:bodyPr/>
          <a:lstStyle/>
          <a:p>
            <a:r>
              <a:rPr lang="sr-Latn-RS" dirty="0" smtClean="0">
                <a:latin typeface="Calibri" pitchFamily="34" charset="0"/>
                <a:cs typeface="Calibri" pitchFamily="34" charset="0"/>
              </a:rPr>
              <a:t>                          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Radile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sr-Latn-RS" dirty="0" smtClean="0">
                <a:latin typeface="Calibri" pitchFamily="34" charset="0"/>
                <a:cs typeface="Calibri" pitchFamily="34" charset="0"/>
              </a:rPr>
              <a:t>                        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Babi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ć Andjela III</a:t>
            </a:r>
            <a:r>
              <a:rPr lang="sr-Latn-RS" sz="1100" dirty="0" smtClean="0">
                <a:latin typeface="Calibri" pitchFamily="34" charset="0"/>
                <a:cs typeface="Calibri" pitchFamily="34" charset="0"/>
              </a:rPr>
              <a:t>4</a:t>
            </a:r>
            <a:endParaRPr lang="sr-Latn-RS" dirty="0" smtClean="0">
              <a:latin typeface="Calibri" pitchFamily="34" charset="0"/>
              <a:cs typeface="Calibri" pitchFamily="34" charset="0"/>
            </a:endParaRPr>
          </a:p>
          <a:p>
            <a:r>
              <a:rPr lang="sr-Latn-RS" dirty="0" smtClean="0">
                <a:latin typeface="Calibri" pitchFamily="34" charset="0"/>
                <a:cs typeface="Calibri" pitchFamily="34" charset="0"/>
              </a:rPr>
              <a:t>                                   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tefanović katarina III</a:t>
            </a:r>
            <a:r>
              <a:rPr lang="sr-Latn-RS" sz="1100" dirty="0" smtClean="0">
                <a:latin typeface="Calibri" pitchFamily="34" charset="0"/>
                <a:cs typeface="Calibri" pitchFamily="34" charset="0"/>
              </a:rPr>
              <a:t>4</a:t>
            </a:r>
            <a:endParaRPr lang="sr-Latn-R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sr-Latn-RS" sz="5400" dirty="0" smtClean="0">
                <a:solidFill>
                  <a:srgbClr val="92D050"/>
                </a:solidFill>
              </a:rPr>
              <a:t>The</a:t>
            </a:r>
            <a:r>
              <a:rPr lang="en-US" sz="5400" dirty="0" smtClean="0">
                <a:solidFill>
                  <a:srgbClr val="92D050"/>
                </a:solidFill>
              </a:rPr>
              <a:t> Green Belt Movement</a:t>
            </a:r>
            <a:endParaRPr lang="en-US" sz="54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194048" cy="4873752"/>
          </a:xfrm>
        </p:spPr>
        <p:txBody>
          <a:bodyPr>
            <a:normAutofit fontScale="92500"/>
          </a:bodyPr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sr-Latn-RS" sz="2600" i="1" u="sng" dirty="0" smtClean="0"/>
              <a:t>The Green Belt Movement </a:t>
            </a:r>
            <a:r>
              <a:rPr lang="sr-Latn-RS" sz="2600" dirty="0" smtClean="0"/>
              <a:t> ili </a:t>
            </a:r>
            <a:r>
              <a:rPr lang="en-US" sz="2600" dirty="0" smtClean="0"/>
              <a:t>‘</a:t>
            </a:r>
            <a:r>
              <a:rPr lang="en-US" sz="2600" dirty="0" err="1" smtClean="0"/>
              <a:t>Pokret</a:t>
            </a:r>
            <a:r>
              <a:rPr lang="en-US" sz="2600" dirty="0" smtClean="0"/>
              <a:t> </a:t>
            </a:r>
            <a:r>
              <a:rPr lang="en-US" sz="2600" dirty="0" err="1" smtClean="0"/>
              <a:t>zelenog</a:t>
            </a:r>
            <a:r>
              <a:rPr lang="en-US" sz="2600" dirty="0" smtClean="0"/>
              <a:t> </a:t>
            </a:r>
            <a:r>
              <a:rPr lang="en-US" sz="2600" dirty="0" err="1" smtClean="0"/>
              <a:t>pojasa</a:t>
            </a:r>
            <a:r>
              <a:rPr lang="en-US" sz="2600" dirty="0" smtClean="0"/>
              <a:t>’</a:t>
            </a:r>
            <a:r>
              <a:rPr lang="sr-Cyrl-RS" sz="2600" dirty="0" smtClean="0"/>
              <a:t> је </a:t>
            </a:r>
            <a:r>
              <a:rPr lang="en-US" sz="2600" dirty="0" err="1" smtClean="0"/>
              <a:t>organizacija</a:t>
            </a:r>
            <a:r>
              <a:rPr lang="en-US" sz="2600" dirty="0" smtClean="0"/>
              <a:t> </a:t>
            </a:r>
            <a:r>
              <a:rPr lang="en-US" sz="2600" dirty="0" err="1" smtClean="0"/>
              <a:t>sa</a:t>
            </a:r>
            <a:r>
              <a:rPr lang="en-US" sz="2600" dirty="0" smtClean="0"/>
              <a:t> </a:t>
            </a:r>
            <a:r>
              <a:rPr lang="en-US" sz="2600" dirty="0" err="1" smtClean="0"/>
              <a:t>sedi</a:t>
            </a:r>
            <a:r>
              <a:rPr lang="sr-Latn-RS" sz="2600" dirty="0" smtClean="0"/>
              <a:t>š</a:t>
            </a:r>
            <a:r>
              <a:rPr lang="en-US" sz="2600" dirty="0" smtClean="0"/>
              <a:t>tem u </a:t>
            </a:r>
            <a:r>
              <a:rPr lang="en-US" sz="2600" dirty="0" err="1" smtClean="0"/>
              <a:t>Najrobiju</a:t>
            </a:r>
            <a:r>
              <a:rPr lang="en-US" sz="2600" dirty="0" smtClean="0"/>
              <a:t> u </a:t>
            </a:r>
            <a:r>
              <a:rPr lang="en-US" sz="2600" dirty="0" err="1" smtClean="0"/>
              <a:t>Keniji</a:t>
            </a:r>
            <a:r>
              <a:rPr lang="en-US" sz="2600" dirty="0" smtClean="0"/>
              <a:t>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sr-Latn-RS" sz="2600" dirty="0" smtClean="0"/>
              <a:t>Zauzima holistički pristup (humanistički pristup koji ima filizofsko i etičko značenje) razvoju.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 2" pitchFamily="18" charset="2"/>
              <a:buChar char=""/>
            </a:pPr>
            <a:r>
              <a:rPr lang="sr-Latn-RS" sz="2600" dirty="0" smtClean="0"/>
              <a:t>Fokusira se na očuvanje životne sredine,razvoij zajednice i izgradnju kapaciteta.</a:t>
            </a:r>
          </a:p>
          <a:p>
            <a:endParaRPr lang="en-US" dirty="0"/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1676400"/>
            <a:ext cx="3581400" cy="441960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00600" y="1527048"/>
            <a:ext cx="4005072" cy="5026152"/>
          </a:xfrm>
        </p:spPr>
        <p:txBody>
          <a:bodyPr>
            <a:normAutofit fontScale="85000" lnSpcReduction="10000"/>
          </a:bodyPr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sr-Latn-RS" dirty="0" smtClean="0"/>
              <a:t>Organizaciju je osnovao p</a:t>
            </a:r>
            <a:r>
              <a:rPr lang="vi-VN" dirty="0" smtClean="0"/>
              <a:t>rofesor </a:t>
            </a:r>
            <a:r>
              <a:rPr lang="vi-VN" b="1" i="1" dirty="0" smtClean="0"/>
              <a:t>Vangari Maathai </a:t>
            </a:r>
            <a:r>
              <a:rPr lang="vi-VN" u="sng" dirty="0" smtClean="0"/>
              <a:t>1977</a:t>
            </a:r>
            <a:r>
              <a:rPr lang="sr-Latn-RS" u="sng" dirty="0" smtClean="0"/>
              <a:t>.</a:t>
            </a:r>
            <a:r>
              <a:rPr lang="sr-Latn-RS" dirty="0" smtClean="0"/>
              <a:t> godine</a:t>
            </a:r>
            <a:r>
              <a:rPr lang="vi-VN" dirty="0" smtClean="0"/>
              <a:t>, pod pokroviteljstvom Nacionalnog saveta žena Kenije.</a:t>
            </a:r>
            <a:endParaRPr lang="sr-Latn-RS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vi-VN" dirty="0" smtClean="0"/>
              <a:t> Prema godišnjem izveštaju </a:t>
            </a:r>
            <a:r>
              <a:rPr lang="vi-VN" u="sng" dirty="0" smtClean="0"/>
              <a:t>2003. </a:t>
            </a:r>
            <a:r>
              <a:rPr lang="vi-VN" dirty="0" smtClean="0"/>
              <a:t>godine</a:t>
            </a:r>
            <a:r>
              <a:rPr lang="sr-Latn-RS" dirty="0" smtClean="0"/>
              <a:t> rečeno je da je </a:t>
            </a:r>
            <a:r>
              <a:rPr lang="vi-VN" dirty="0" smtClean="0"/>
              <a:t>misija GBM-a da mobilizira svest zajednice za samoopredeljenje, pravdu, pravičnost, smanjenje siromaštva i očuvanje životne sredine, koristeći drveće kao ulaznu tačk</a:t>
            </a:r>
            <a:r>
              <a:rPr lang="sr-Latn-RS" dirty="0" smtClean="0"/>
              <a:t>u.</a:t>
            </a:r>
            <a:r>
              <a:rPr lang="vi-VN" dirty="0" smtClean="0"/>
              <a:t> </a:t>
            </a:r>
            <a:endParaRPr lang="en-US" dirty="0" smtClean="0"/>
          </a:p>
        </p:txBody>
      </p:sp>
      <p:pic>
        <p:nvPicPr>
          <p:cNvPr id="4" name="Picture 3" descr="downloa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524000"/>
            <a:ext cx="3276600" cy="457200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3813048" cy="5330952"/>
          </a:xfrm>
        </p:spPr>
        <p:txBody>
          <a:bodyPr>
            <a:normAutofit fontScale="85000" lnSpcReduction="10000"/>
          </a:bodyPr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vi-VN" sz="2600" dirty="0" smtClean="0"/>
              <a:t>Pokret zelenog pojasa takođe ima za cilj da organizuje žene u seoskoj Keniji da zasade drveće, bore se protiv krčenja šuma, obnavljaju njihove glavne izvore goriva za kuvanje, stvaraju prihod i zaustavljaju eroziju tla.</a:t>
            </a:r>
            <a:endParaRPr lang="sr-Latn-RS" sz="2600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vi-VN" sz="2600" dirty="0" smtClean="0"/>
              <a:t>Otkako je </a:t>
            </a:r>
            <a:r>
              <a:rPr lang="en-US" sz="2600" dirty="0" err="1" smtClean="0"/>
              <a:t>pokret</a:t>
            </a:r>
            <a:r>
              <a:rPr lang="en-US" sz="2600" dirty="0" smtClean="0"/>
              <a:t> </a:t>
            </a:r>
            <a:r>
              <a:rPr lang="en-US" sz="2600" dirty="0" err="1" smtClean="0"/>
              <a:t>nastao</a:t>
            </a:r>
            <a:r>
              <a:rPr lang="vi-VN" sz="2600" dirty="0" smtClean="0"/>
              <a:t> </a:t>
            </a:r>
            <a:r>
              <a:rPr lang="vi-VN" sz="2600" dirty="0" smtClean="0"/>
              <a:t>zasađeno je preko 51 miliona stabala, a preko 30.000 žena je obučeno u šumarstvu, preradi hrane, pčelarstvu i drugim poslovima koji im pomažu da zarade, čuvajući svoje zemlje i resurse.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1524000"/>
            <a:ext cx="3472206" cy="2362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download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4191000"/>
            <a:ext cx="3810000" cy="19629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00600" y="1527048"/>
            <a:ext cx="4005072" cy="4572000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Pokret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se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počeo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/>
              <a:t>zalagati za veći demokratski prostor i veću odgovornost nacionalnih lidera. </a:t>
            </a:r>
            <a:endParaRPr lang="sr-Latn-RS" dirty="0" smtClean="0"/>
          </a:p>
          <a:p>
            <a:pPr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vi-VN" dirty="0" smtClean="0"/>
              <a:t> Poslednjih godina, međunarodno je proširio svoje domene na kampanju i zagovaranje klimatskih promena</a:t>
            </a:r>
            <a:r>
              <a:rPr lang="sr-Latn-RS" dirty="0" smtClean="0"/>
              <a:t>.</a:t>
            </a:r>
          </a:p>
          <a:p>
            <a:pPr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Pokušavaju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da se podstaknu </a:t>
            </a:r>
            <a:r>
              <a:rPr lang="vi-VN" dirty="0" smtClean="0"/>
              <a:t>ideje </a:t>
            </a:r>
            <a:r>
              <a:rPr lang="sr-Latn-RS" dirty="0" smtClean="0"/>
              <a:t>“</a:t>
            </a:r>
            <a:r>
              <a:rPr lang="vi-VN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smanjite, ponovo upotrebite, reciklirajte</a:t>
            </a:r>
            <a:r>
              <a:rPr lang="sr-Latn-RS" dirty="0" smtClean="0"/>
              <a:t>”</a:t>
            </a:r>
            <a:r>
              <a:rPr lang="vi-VN" dirty="0" smtClean="0"/>
              <a:t> u Keniji i širom sveta </a:t>
            </a:r>
            <a:endParaRPr lang="sr-Latn-RS" dirty="0" smtClean="0"/>
          </a:p>
          <a:p>
            <a:pPr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sr-Latn-RS" dirty="0" smtClean="0"/>
              <a:t>U</a:t>
            </a:r>
            <a:r>
              <a:rPr lang="vi-VN" dirty="0" smtClean="0"/>
              <a:t>družio se sa Programom Ujedinjenih nacija za životnu sredinu (</a:t>
            </a:r>
            <a:r>
              <a:rPr lang="vi-VN" i="1" dirty="0" smtClean="0"/>
              <a:t>UNEP</a:t>
            </a:r>
            <a:r>
              <a:rPr lang="vi-VN" dirty="0" smtClean="0"/>
              <a:t>) u </a:t>
            </a:r>
            <a:r>
              <a:rPr lang="sr-Latn-RS" dirty="0" smtClean="0"/>
              <a:t>“</a:t>
            </a:r>
            <a:r>
              <a:rPr lang="sr-Latn-RS" i="1" dirty="0" smtClean="0"/>
              <a:t>The Billion Tree Campaign</a:t>
            </a:r>
            <a:r>
              <a:rPr lang="sr-Latn-RS" dirty="0" smtClean="0"/>
              <a:t>”</a:t>
            </a:r>
            <a:endParaRPr lang="en-US" dirty="0"/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1752600"/>
            <a:ext cx="3048000" cy="426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Clr>
                <a:schemeClr val="accent3">
                  <a:lumMod val="75000"/>
                </a:schemeClr>
              </a:buClr>
              <a:buFont typeface="Wingdings 2" pitchFamily="18" charset="2"/>
              <a:buChar char=""/>
            </a:pPr>
            <a:r>
              <a:rPr lang="vi-VN" dirty="0" smtClean="0"/>
              <a:t>Postoje dve divizije koje čine pokret zelenog pojasa: </a:t>
            </a:r>
            <a:endParaRPr lang="sr-Latn-RS" dirty="0" smtClean="0"/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vi-VN" dirty="0" smtClean="0"/>
              <a:t>Pokret zelenog pojasa Kenija (GBM Kenija) </a:t>
            </a:r>
            <a:endParaRPr lang="sr-Latn-RS" dirty="0" smtClean="0"/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vi-VN" smtClean="0"/>
              <a:t>Belt </a:t>
            </a:r>
            <a:r>
              <a:rPr lang="vi-VN" dirty="0" smtClean="0"/>
              <a:t>Movement International (GBMI). </a:t>
            </a:r>
            <a:endParaRPr lang="sr-Latn-RS" dirty="0" smtClean="0"/>
          </a:p>
          <a:p>
            <a:pPr marL="514350" indent="-514350">
              <a:buClr>
                <a:schemeClr val="accent3">
                  <a:lumMod val="75000"/>
                </a:schemeClr>
              </a:buClr>
            </a:pPr>
            <a:r>
              <a:rPr lang="vi-VN" dirty="0" smtClean="0"/>
              <a:t> Pokret zelenog pojasa deluje u pet glavnih oblasti poznatih kao </a:t>
            </a:r>
            <a:r>
              <a:rPr lang="sr-Latn-RS" dirty="0" smtClean="0"/>
              <a:t>“</a:t>
            </a:r>
            <a:r>
              <a:rPr lang="vi-VN" dirty="0" smtClean="0"/>
              <a:t>osnovni programi</a:t>
            </a:r>
            <a:r>
              <a:rPr lang="sr-Latn-RS" dirty="0" smtClean="0"/>
              <a:t>”:</a:t>
            </a:r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vi-VN" dirty="0" smtClean="0"/>
              <a:t> Građansko i ekološko obrazovanje</a:t>
            </a:r>
            <a:endParaRPr lang="sr-Latn-RS" dirty="0" smtClean="0"/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vi-VN" dirty="0" smtClean="0"/>
              <a:t> Očuvanje životne sredine / Sadnja drveća Safari zelenog pojasa (GBS)</a:t>
            </a:r>
            <a:endParaRPr lang="sr-Latn-RS" dirty="0" smtClean="0"/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vi-VN" dirty="0" smtClean="0"/>
              <a:t> Pan afričke radionice za obuku Žene za promjene [izgradnja kapaciteta]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3889248" cy="5330952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vi-VN" dirty="0" smtClean="0"/>
              <a:t>Nakon što je </a:t>
            </a:r>
            <a:r>
              <a:rPr lang="vi-VN" u="sng" dirty="0" smtClean="0"/>
              <a:t>2004.</a:t>
            </a:r>
            <a:r>
              <a:rPr lang="sr-Latn-RS" u="sng" dirty="0" smtClean="0"/>
              <a:t> </a:t>
            </a:r>
            <a:r>
              <a:rPr lang="vi-VN" dirty="0" smtClean="0"/>
              <a:t>godine nagrađen Nobelovom nagradom za mir, profil Maathaia i profil pokreta "Zeleni pojas" postavljeni su širom sveta.</a:t>
            </a:r>
            <a:endParaRPr lang="sr-Latn-RS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vi-VN" dirty="0" smtClean="0"/>
              <a:t> Maathai</a:t>
            </a:r>
            <a:r>
              <a:rPr lang="sr-Latn-RS" dirty="0" smtClean="0"/>
              <a:t> </a:t>
            </a:r>
            <a:r>
              <a:rPr lang="vi-VN" dirty="0" smtClean="0"/>
              <a:t>je</a:t>
            </a:r>
            <a:r>
              <a:rPr lang="sr-Latn-RS" dirty="0" smtClean="0"/>
              <a:t>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postavljena</a:t>
            </a:r>
            <a:r>
              <a:rPr lang="vi-VN" dirty="0" smtClean="0"/>
              <a:t> za ambasadora dobre volje u ekosistemu šumskog sliva Konga</a:t>
            </a:r>
            <a:r>
              <a:rPr lang="sr-Latn-RS" dirty="0" smtClean="0"/>
              <a:t>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vi-VN" dirty="0" smtClean="0"/>
              <a:t> Njene četiri knjige (</a:t>
            </a:r>
            <a:r>
              <a:rPr lang="vi-V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Pokret zelenog pojasa, Nepovezani, Izazov za Afriku i dopunjavanje Zemlje</a:t>
            </a:r>
            <a:r>
              <a:rPr lang="vi-VN" dirty="0" smtClean="0"/>
              <a:t>) i dokumentarni film "</a:t>
            </a:r>
            <a:r>
              <a:rPr lang="vi-V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Uzevši koren: Vizija Vangari Maathai</a:t>
            </a:r>
            <a:r>
              <a:rPr lang="vi-VN" dirty="0" smtClean="0"/>
              <a:t>" proširili su se i produbili ključne koncepte koji stoje iza rada i pristupa Pokreta zelenog pojasa.</a:t>
            </a:r>
            <a:endParaRPr lang="en-US" dirty="0"/>
          </a:p>
        </p:txBody>
      </p:sp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18052" y="1676400"/>
            <a:ext cx="3142512" cy="426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Rad Maathai-a i Pokreta zelenog pojasa i dalje stoji kao svedočanstvo moći organizovanja mosta, dokaz da je jednostavna ideja jedne osobe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dovoljna</a:t>
            </a:r>
            <a:r>
              <a:rPr lang="sr-Latn-RS" dirty="0" smtClean="0"/>
              <a:t> </a:t>
            </a:r>
            <a:r>
              <a:rPr lang="vi-VN" dirty="0" smtClean="0"/>
              <a:t>da napravi značaj.</a:t>
            </a:r>
            <a:endParaRPr lang="sr-Latn-RS" dirty="0" smtClean="0"/>
          </a:p>
          <a:p>
            <a:r>
              <a:rPr lang="vi-VN" dirty="0" smtClean="0"/>
              <a:t> Njeno nasleđe zaista živi kroz Pokret koji do danas ostaje u prvom planu zalaganja za očuvanje životne sredine u Keniji i postizanju velikog napretka u vraćanju i obnovi šumskog zemljišta. </a:t>
            </a:r>
            <a:endParaRPr lang="sr-Latn-RS" dirty="0" smtClean="0"/>
          </a:p>
          <a:p>
            <a:r>
              <a:rPr lang="vi-VN" dirty="0" smtClean="0"/>
              <a:t>Pokret nastavlja da širi svoj horizont i uključuje rad na razvoju zajednice koji obuhvata arene očuvanja životne sredine, demokratije, jačanja zajednice i rešavanja sukoba, kako je Vangari zamisli</a:t>
            </a:r>
            <a:r>
              <a:rPr lang="sr-Latn-RS" dirty="0" smtClean="0"/>
              <a:t>la</a:t>
            </a:r>
            <a:r>
              <a:rPr lang="vi-VN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HVALA NA PA</a:t>
            </a:r>
            <a:r>
              <a:rPr lang="sr-Latn-RS" sz="4000" dirty="0" smtClean="0"/>
              <a:t>ŽNJI!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162</TotalTime>
  <Words>517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The Green Belt Movement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Green Belt Movement</dc:title>
  <dc:creator>T530</dc:creator>
  <cp:lastModifiedBy>T530</cp:lastModifiedBy>
  <cp:revision>18</cp:revision>
  <dcterms:created xsi:type="dcterms:W3CDTF">2020-03-04T19:34:48Z</dcterms:created>
  <dcterms:modified xsi:type="dcterms:W3CDTF">2020-03-12T10:30:30Z</dcterms:modified>
</cp:coreProperties>
</file>